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jpg"/>
  <Override PartName="/ppt/media/image22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4d85efa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4d85efa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713268215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713268215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4d85efae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4d85efae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8088164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68088164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4d85efae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4d85efae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680881649_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680881649_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4d85efae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4d85efae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4d85efa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4d85efa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680881649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680881649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68088164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68088164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4d85efae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4d85efae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4d85efae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4d85efae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80881649_1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80881649_1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4d85efae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4d85efae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Image Convolutional Neural Network, Feed Forward Neural Network, Gradient Class Activation Mapping,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72fb91c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72fb91c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network, feed forward neural network, gradient Class Activation Mapping,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680881649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680881649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network, feed forward neural network, gradient Class Activation Mapping,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4d85efae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4d85efae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4d85efa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4d85efa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6EB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rgbClr val="E46C0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72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1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jp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g"/><Relationship Id="rId10" Type="http://schemas.openxmlformats.org/officeDocument/2006/relationships/image" Target="../media/image38.png"/><Relationship Id="rId19" Type="http://schemas.openxmlformats.org/officeDocument/2006/relationships/image" Target="../media/image30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7.png"/><Relationship Id="rId5" Type="http://schemas.openxmlformats.org/officeDocument/2006/relationships/image" Target="../media/image53.png"/><Relationship Id="rId15" Type="http://schemas.openxmlformats.org/officeDocument/2006/relationships/image" Target="../media/image57.png"/><Relationship Id="rId10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5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voalok/raf-db-dataset" TargetMode="External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ohammadmahoor.com/disfa/" TargetMode="External"/><Relationship Id="rId5" Type="http://schemas.openxmlformats.org/officeDocument/2006/relationships/hyperlink" Target="http://www.whdeng.cn/raf/model1.html" TargetMode="External"/><Relationship Id="rId4" Type="http://schemas.openxmlformats.org/officeDocument/2006/relationships/hyperlink" Target="https://www.kaggle.com/datasets/msambare/fer201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Facial Emotion Recognition and Interpretation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&amp; Deep Learning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 Final Project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448" y="2797175"/>
            <a:ext cx="2434827" cy="247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3023550" y="2767575"/>
            <a:ext cx="3096900" cy="0"/>
          </a:xfrm>
          <a:prstGeom prst="straightConnector1">
            <a:avLst/>
          </a:prstGeom>
          <a:noFill/>
          <a:ln w="9525" cap="flat" cmpd="sng">
            <a:solidFill>
              <a:srgbClr val="0088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3"/>
          <p:cNvSpPr txBox="1">
            <a:spLocks noGrp="1"/>
          </p:cNvSpPr>
          <p:nvPr>
            <p:ph type="body" idx="4294967295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883A"/>
                </a:solidFill>
              </a:rPr>
              <a:t>Mahdi Mohammadi, Leah Kawka, Jiawen Wang</a:t>
            </a:r>
            <a:endParaRPr sz="1300">
              <a:solidFill>
                <a:srgbClr val="00883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Global Experimental </a:t>
            </a:r>
            <a:r>
              <a:rPr lang="en-GB">
                <a:solidFill>
                  <a:srgbClr val="00883A"/>
                </a:solidFill>
              </a:rPr>
              <a:t>Pipeline</a:t>
            </a:r>
            <a:endParaRPr>
              <a:solidFill>
                <a:srgbClr val="00883A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3400"/>
            <a:ext cx="8839204" cy="327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Experimental </a:t>
            </a:r>
            <a:r>
              <a:rPr lang="en-GB">
                <a:solidFill>
                  <a:srgbClr val="00883A"/>
                </a:solidFill>
              </a:rPr>
              <a:t>Pipeline</a:t>
            </a:r>
            <a:endParaRPr>
              <a:solidFill>
                <a:srgbClr val="00883A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850" y="1260000"/>
            <a:ext cx="7004288" cy="38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Experimental </a:t>
            </a:r>
            <a:r>
              <a:rPr lang="en-GB">
                <a:solidFill>
                  <a:srgbClr val="00883A"/>
                </a:solidFill>
              </a:rPr>
              <a:t>Pipeline</a:t>
            </a:r>
            <a:endParaRPr>
              <a:solidFill>
                <a:srgbClr val="00883A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60" y="1260000"/>
            <a:ext cx="8498079" cy="38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883A"/>
                </a:solidFill>
              </a:rPr>
              <a:t>Datasets</a:t>
            </a:r>
            <a:endParaRPr>
              <a:solidFill>
                <a:srgbClr val="00883A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69872"/>
          <a:stretch/>
        </p:blipFill>
        <p:spPr>
          <a:xfrm>
            <a:off x="2491075" y="588929"/>
            <a:ext cx="5081574" cy="67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425" y="3649738"/>
            <a:ext cx="1737175" cy="1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6">
            <a:alphaModFix/>
          </a:blip>
          <a:srcRect r="2229"/>
          <a:stretch/>
        </p:blipFill>
        <p:spPr>
          <a:xfrm>
            <a:off x="2764138" y="3649750"/>
            <a:ext cx="3615720" cy="1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7">
            <a:alphaModFix/>
          </a:blip>
          <a:srcRect l="-906" t="-1240" r="-895" b="-1250"/>
          <a:stretch/>
        </p:blipFill>
        <p:spPr>
          <a:xfrm>
            <a:off x="152400" y="3629888"/>
            <a:ext cx="1807015" cy="13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602687"/>
            <a:ext cx="8839204" cy="170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Architecture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50" y="1887075"/>
            <a:ext cx="1834552" cy="1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250" y="1683273"/>
            <a:ext cx="1164251" cy="244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0188" y="2657188"/>
            <a:ext cx="5577426" cy="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7590875" y="1729638"/>
            <a:ext cx="1391700" cy="2350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8824" y="1168899"/>
            <a:ext cx="1204752" cy="153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0650" y="3114074"/>
            <a:ext cx="1242851" cy="161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0024" y="1167914"/>
            <a:ext cx="1164249" cy="15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8575" y="3114075"/>
            <a:ext cx="1283900" cy="161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149" y="1167925"/>
            <a:ext cx="1120324" cy="15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4500" y="5242525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3175" y="5242525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33175" y="6119875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4500" y="5681200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4500" y="6119875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3175" y="5681200"/>
            <a:ext cx="438675" cy="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2726" y="1622903"/>
            <a:ext cx="1874227" cy="2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2725" y="2931100"/>
            <a:ext cx="1874226" cy="14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896425" y="3114063"/>
            <a:ext cx="738763" cy="152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Empirical </a:t>
            </a:r>
            <a:r>
              <a:rPr lang="en-GB">
                <a:solidFill>
                  <a:srgbClr val="00883A"/>
                </a:solidFill>
              </a:rPr>
              <a:t>Results</a:t>
            </a:r>
            <a:endParaRPr>
              <a:solidFill>
                <a:srgbClr val="00883A"/>
              </a:solidFill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1265775"/>
            <a:ext cx="8832302" cy="3299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7440650" y="2218175"/>
            <a:ext cx="0" cy="957600"/>
          </a:xfrm>
          <a:prstGeom prst="straightConnector1">
            <a:avLst/>
          </a:prstGeom>
          <a:noFill/>
          <a:ln w="9525" cap="flat" cmpd="sng">
            <a:solidFill>
              <a:srgbClr val="00883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7440650" y="3378950"/>
            <a:ext cx="0" cy="508500"/>
          </a:xfrm>
          <a:prstGeom prst="straightConnector1">
            <a:avLst/>
          </a:prstGeom>
          <a:noFill/>
          <a:ln w="9525" cap="flat" cmpd="sng">
            <a:solidFill>
              <a:srgbClr val="00883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100" y="-1319500"/>
            <a:ext cx="2479524" cy="1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Explored Hyper-parameters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526" y="1809838"/>
            <a:ext cx="4127326" cy="21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75" y="1463275"/>
            <a:ext cx="4573148" cy="269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</a:t>
            </a:r>
            <a:r>
              <a:rPr lang="en-GB" b="1">
                <a:solidFill>
                  <a:srgbClr val="00883A"/>
                </a:solidFill>
              </a:rPr>
              <a:t>interpretability</a:t>
            </a:r>
            <a:r>
              <a:rPr lang="en-GB"/>
              <a:t> important?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Know how models make decisions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Know what happened in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Understand why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Understand why not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See when we succeed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See when we fail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Further improve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Further improve the model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97" y="1202375"/>
            <a:ext cx="4221481" cy="33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Interpretable Results (XAI)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028" y="1245098"/>
            <a:ext cx="2216337" cy="10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022" y="2318697"/>
            <a:ext cx="2216350" cy="103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023" y="3392298"/>
            <a:ext cx="2216300" cy="10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568750"/>
            <a:ext cx="1215249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150" y="2670075"/>
            <a:ext cx="1006926" cy="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812" y="3743675"/>
            <a:ext cx="1031618" cy="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5725" y="1549125"/>
            <a:ext cx="1084649" cy="42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49200" y="2672963"/>
            <a:ext cx="1192407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9200" y="3729813"/>
            <a:ext cx="879366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6812" y="2318700"/>
            <a:ext cx="2216306" cy="10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6812" y="1231237"/>
            <a:ext cx="2216300" cy="103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6810" y="3406148"/>
            <a:ext cx="2216300" cy="103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Results 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15175"/>
            <a:ext cx="8597724" cy="38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Increase diversity and amount of data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Helps network to learn about invariances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in  data domain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Important for small and unbalanced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datasets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875" y="1439575"/>
            <a:ext cx="3261749" cy="250557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3DCF5E-8BEF-5038-6112-B0E1A4BC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11698" y="464233"/>
            <a:ext cx="3238049" cy="628357"/>
          </a:xfrm>
        </p:spPr>
        <p:txBody>
          <a:bodyPr>
            <a:normAutofit fontScale="90000"/>
          </a:bodyPr>
          <a:lstStyle/>
          <a:p>
            <a:r>
              <a:rPr lang="en-GB" dirty="0"/>
              <a:t>Data </a:t>
            </a:r>
            <a:r>
              <a:rPr lang="en-GB" sz="2800" dirty="0"/>
              <a:t>Augmentation</a:t>
            </a:r>
            <a:br>
              <a:rPr lang="LID4096" sz="2800" dirty="0"/>
            </a:br>
            <a:endParaRPr lang="LID409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</a:t>
            </a:r>
            <a:r>
              <a:rPr lang="en-GB" b="1">
                <a:solidFill>
                  <a:srgbClr val="00883A"/>
                </a:solidFill>
              </a:rPr>
              <a:t>Demo</a:t>
            </a:r>
            <a:r>
              <a:rPr lang="en-GB"/>
              <a:t> 😄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900">
                <a:solidFill>
                  <a:schemeClr val="dk1"/>
                </a:solidFill>
              </a:rPr>
              <a:t>[1] Emad Barsoum, Cha Zhang, Cristian Canton-Ferrer, and Zhengyou Zhang. Training deep networks for facial expression recognition with crowd-sourced label distribution. In </a:t>
            </a:r>
            <a:r>
              <a:rPr lang="en-GB" sz="900" i="1">
                <a:solidFill>
                  <a:schemeClr val="dk1"/>
                </a:solidFill>
              </a:rPr>
              <a:t>Proceedings of the 18th ACM International Conference on Multimodal Interaction, ICMI 2016, Tokyo, Japan, November 12-16, 2016</a:t>
            </a:r>
            <a:r>
              <a:rPr lang="en-GB" sz="900">
                <a:solidFill>
                  <a:schemeClr val="dk1"/>
                </a:solidFill>
              </a:rPr>
              <a:t>, pages 279–283. ACM, 2016.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GB" sz="900">
                <a:solidFill>
                  <a:schemeClr val="dk1"/>
                </a:solidFill>
              </a:rPr>
              <a:t>[3] L.F. Chen and Y.S. Yen. Taiwanese facial expression image database, 2007.</a:t>
            </a:r>
            <a:endParaRPr sz="9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900">
                <a:solidFill>
                  <a:schemeClr val="dk1"/>
                </a:solidFill>
              </a:rPr>
              <a:t>[5] Kaiming He, Xiangyu Zhang, Shaoqing Ren, and Jian Sun. Deep residual learning for image recognition. In </a:t>
            </a:r>
            <a:r>
              <a:rPr lang="en-GB" sz="900" i="1">
                <a:solidFill>
                  <a:schemeClr val="dk1"/>
                </a:solidFill>
              </a:rPr>
              <a:t>2016 IEEE Conference on Computer Vision and Pattern Recognition, CVPR 2016, Las Vegas, NV, USA, June 27-30, 2016</a:t>
            </a:r>
            <a:r>
              <a:rPr lang="en-GB" sz="900">
                <a:solidFill>
                  <a:schemeClr val="dk1"/>
                </a:solidFill>
              </a:rPr>
              <a:t>, pages 770–778. IEEE Computer Society, 2016.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GB" sz="900">
                <a:solidFill>
                  <a:schemeClr val="dk1"/>
                </a:solidFill>
              </a:rPr>
              <a:t>[8] Shan Li and Weihong Deng. Reliable crowdsourcing and deep locality-preserving learning for unconstrained facial expression recognition. </a:t>
            </a:r>
            <a:r>
              <a:rPr lang="en-GB" sz="900" i="1">
                <a:solidFill>
                  <a:schemeClr val="dk1"/>
                </a:solidFill>
              </a:rPr>
              <a:t>IEEE Transactions on Image Processing</a:t>
            </a:r>
            <a:r>
              <a:rPr lang="en-GB" sz="900">
                <a:solidFill>
                  <a:schemeClr val="dk1"/>
                </a:solidFill>
              </a:rPr>
              <a:t>, 28(1):356–370, 2019.</a:t>
            </a:r>
            <a:endParaRPr sz="9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900">
                <a:solidFill>
                  <a:schemeClr val="dk1"/>
                </a:solidFill>
              </a:rPr>
              <a:t>[9] Shan Li, Weihong Deng, and Junping Du. Reliable crowd-sourcing and deep locality-preserving learning for expression recognition in the wild. In </a:t>
            </a:r>
            <a:r>
              <a:rPr lang="en-GB" sz="900" i="1">
                <a:solidFill>
                  <a:schemeClr val="dk1"/>
                </a:solidFill>
              </a:rPr>
              <a:t>2017 IEEE Conference on Computer Vision and Pattern Recognition, CVPR 2017, Honolulu, HI, USA, July 21-26, 2017</a:t>
            </a:r>
            <a:r>
              <a:rPr lang="en-GB" sz="900">
                <a:solidFill>
                  <a:schemeClr val="dk1"/>
                </a:solidFill>
              </a:rPr>
              <a:t>, pages 2584–2593. IEEE Computer Society, 2017.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GB" sz="900">
                <a:solidFill>
                  <a:schemeClr val="dk1"/>
                </a:solidFill>
              </a:rPr>
              <a:t>[10] Shanshan Li, Liang Guo, and Jianya Liu. Towards east asian facial expression recognition in the real world: A new database and deep recognition baseline. </a:t>
            </a:r>
            <a:r>
              <a:rPr lang="en-GB" sz="900" i="1">
                <a:solidFill>
                  <a:schemeClr val="dk1"/>
                </a:solidFill>
              </a:rPr>
              <a:t>Sensors</a:t>
            </a:r>
            <a:r>
              <a:rPr lang="en-GB" sz="900">
                <a:solidFill>
                  <a:schemeClr val="dk1"/>
                </a:solidFill>
              </a:rPr>
              <a:t>, 22(21): 8089, 2022.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GB" sz="900">
                <a:solidFill>
                  <a:schemeClr val="dk1"/>
                </a:solidFill>
              </a:rPr>
              <a:t>[11] Patrick Lucey, Jeffrey F. Cohn, Takeo Kanade, Jason M. Saragih, Zara Ambadar, and Iain A. Matthews. The extended cohn-kanade dataset (CK+): A complete dataset for action unit and emotion-specified expression. In </a:t>
            </a:r>
            <a:r>
              <a:rPr lang="en-GB" sz="900" i="1">
                <a:solidFill>
                  <a:schemeClr val="dk1"/>
                </a:solidFill>
              </a:rPr>
              <a:t>IEEE Conference on Computer Vision and Pattern Recognition, CVPR Workshops 2010, San Francisco, CA, USA, 13-18 June, 2010</a:t>
            </a:r>
            <a:r>
              <a:rPr lang="en-GB" sz="900">
                <a:solidFill>
                  <a:schemeClr val="dk1"/>
                </a:solidFill>
              </a:rPr>
              <a:t>, pages 94–101. IEEE Computer Society, 2010.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883A"/>
              </a:buClr>
              <a:buSzPts val="900"/>
              <a:buChar char="-"/>
            </a:pPr>
            <a:r>
              <a:rPr lang="en-GB" sz="1100" u="sng">
                <a:solidFill>
                  <a:srgbClr val="00883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https://www.kaggle.com/datasets/shuvoalok/raf-db-dataset</a:t>
            </a:r>
            <a:endParaRPr sz="900">
              <a:solidFill>
                <a:srgbClr val="00883A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883A"/>
              </a:buClr>
              <a:buSzPts val="900"/>
              <a:buChar char="-"/>
            </a:pPr>
            <a:r>
              <a:rPr lang="en-GB" sz="1100" u="sng">
                <a:solidFill>
                  <a:srgbClr val="00883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https://www.kaggle.com/datasets/msambare/fer2013</a:t>
            </a:r>
            <a:endParaRPr sz="900">
              <a:solidFill>
                <a:srgbClr val="00883A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883A"/>
              </a:buClr>
              <a:buSzPts val="900"/>
              <a:buChar char="-"/>
            </a:pPr>
            <a:r>
              <a:rPr lang="en-GB" sz="1100" u="sng">
                <a:solidFill>
                  <a:srgbClr val="00883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http://www.whdeng.cn/raf/model1.html</a:t>
            </a:r>
            <a:endParaRPr sz="900">
              <a:solidFill>
                <a:srgbClr val="00883A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883A"/>
              </a:buClr>
              <a:buSzPts val="900"/>
              <a:buChar char="-"/>
            </a:pPr>
            <a:r>
              <a:rPr lang="en-GB" sz="1100" u="sng">
                <a:solidFill>
                  <a:srgbClr val="00883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http://mohammadmahoor.com/disfa/</a:t>
            </a:r>
            <a:endParaRPr sz="1100">
              <a:solidFill>
                <a:srgbClr val="00883A"/>
              </a:solidFill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your attention!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 or remarks?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448" y="2797175"/>
            <a:ext cx="2434827" cy="247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0"/>
          <p:cNvCxnSpPr/>
          <p:nvPr/>
        </p:nvCxnSpPr>
        <p:spPr>
          <a:xfrm>
            <a:off x="3023550" y="2767575"/>
            <a:ext cx="3096900" cy="0"/>
          </a:xfrm>
          <a:prstGeom prst="straightConnector1">
            <a:avLst/>
          </a:prstGeom>
          <a:noFill/>
          <a:ln w="9525" cap="flat" cmpd="sng">
            <a:solidFill>
              <a:srgbClr val="0088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0"/>
          <p:cNvSpPr txBox="1">
            <a:spLocks noGrp="1"/>
          </p:cNvSpPr>
          <p:nvPr>
            <p:ph type="body" idx="4294967295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883A"/>
                </a:solidFill>
              </a:rPr>
              <a:t>Mahdi Mohammadi, Leah Kawka, Jiawen Wang</a:t>
            </a:r>
            <a:endParaRPr sz="1300">
              <a:solidFill>
                <a:srgbClr val="00883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 Appendix 😄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Slurm (Leah)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14">
            <a:extLst>
              <a:ext uri="{FF2B5EF4-FFF2-40B4-BE49-F238E27FC236}">
                <a16:creationId xmlns:a16="http://schemas.microsoft.com/office/drawing/2014/main" id="{529D9865-0084-7D8B-F240-E3C6A6E30F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D8B92EE4-9033-89D9-E012-C5E1DE584039}"/>
              </a:ext>
            </a:extLst>
          </p:cNvPr>
          <p:cNvSpPr/>
          <p:nvPr/>
        </p:nvSpPr>
        <p:spPr>
          <a:xfrm>
            <a:off x="781576" y="3694588"/>
            <a:ext cx="703384" cy="41265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32</a:t>
            </a:r>
            <a:endParaRPr lang="LID4096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14B1E40-372B-CE14-140A-13C16B8170B2}"/>
              </a:ext>
            </a:extLst>
          </p:cNvPr>
          <p:cNvSpPr/>
          <p:nvPr/>
        </p:nvSpPr>
        <p:spPr>
          <a:xfrm>
            <a:off x="3051164" y="3694588"/>
            <a:ext cx="703384" cy="41265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128</a:t>
            </a:r>
            <a:endParaRPr lang="LID4096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F393944-4414-CF8D-2217-3B48239A7CDE}"/>
              </a:ext>
            </a:extLst>
          </p:cNvPr>
          <p:cNvSpPr/>
          <p:nvPr/>
        </p:nvSpPr>
        <p:spPr>
          <a:xfrm>
            <a:off x="1916370" y="3694588"/>
            <a:ext cx="703384" cy="41265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64</a:t>
            </a:r>
            <a:endParaRPr lang="LID4096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CA07FA39-7D31-0130-F83D-72F775603851}"/>
              </a:ext>
            </a:extLst>
          </p:cNvPr>
          <p:cNvSpPr/>
          <p:nvPr/>
        </p:nvSpPr>
        <p:spPr>
          <a:xfrm>
            <a:off x="4153132" y="3694588"/>
            <a:ext cx="703384" cy="41265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</a:t>
            </a:r>
            <a:endParaRPr lang="LID4096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5D7E38E6-BD03-8FA5-0B14-DB6D742E7077}"/>
              </a:ext>
            </a:extLst>
          </p:cNvPr>
          <p:cNvSpPr/>
          <p:nvPr/>
        </p:nvSpPr>
        <p:spPr>
          <a:xfrm>
            <a:off x="5255100" y="3694588"/>
            <a:ext cx="703384" cy="412652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</a:t>
            </a:r>
            <a:endParaRPr lang="LID4096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5E3EF8-C89A-0703-765A-24666B296F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84960" y="3900914"/>
            <a:ext cx="43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858D5-42ED-BC48-D2F5-F5A392180DD8}"/>
              </a:ext>
            </a:extLst>
          </p:cNvPr>
          <p:cNvCxnSpPr/>
          <p:nvPr/>
        </p:nvCxnSpPr>
        <p:spPr>
          <a:xfrm>
            <a:off x="2619754" y="3900914"/>
            <a:ext cx="43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614771-65B1-1BD3-CDB1-45055CD3F725}"/>
              </a:ext>
            </a:extLst>
          </p:cNvPr>
          <p:cNvCxnSpPr/>
          <p:nvPr/>
        </p:nvCxnSpPr>
        <p:spPr>
          <a:xfrm>
            <a:off x="3754548" y="3900914"/>
            <a:ext cx="43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DCC465-DAC6-D465-286E-450C1407A22C}"/>
              </a:ext>
            </a:extLst>
          </p:cNvPr>
          <p:cNvCxnSpPr/>
          <p:nvPr/>
        </p:nvCxnSpPr>
        <p:spPr>
          <a:xfrm>
            <a:off x="4856516" y="3902255"/>
            <a:ext cx="43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D28DD-2FDB-2AB3-C76B-97AAD92A6416}"/>
              </a:ext>
            </a:extLst>
          </p:cNvPr>
          <p:cNvSpPr/>
          <p:nvPr/>
        </p:nvSpPr>
        <p:spPr>
          <a:xfrm>
            <a:off x="6177331" y="2773416"/>
            <a:ext cx="196948" cy="2161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37870E1-5AD6-7C21-0C4F-50AEF8550F3E}"/>
              </a:ext>
            </a:extLst>
          </p:cNvPr>
          <p:cNvSpPr/>
          <p:nvPr/>
        </p:nvSpPr>
        <p:spPr>
          <a:xfrm>
            <a:off x="6771254" y="4381826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5E11892-9905-DBB9-ED4C-F399910BCAE3}"/>
              </a:ext>
            </a:extLst>
          </p:cNvPr>
          <p:cNvSpPr/>
          <p:nvPr/>
        </p:nvSpPr>
        <p:spPr>
          <a:xfrm>
            <a:off x="6771254" y="4189567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6252325-7B8C-3FFE-7FE6-7A8FB99B1C00}"/>
              </a:ext>
            </a:extLst>
          </p:cNvPr>
          <p:cNvSpPr/>
          <p:nvPr/>
        </p:nvSpPr>
        <p:spPr>
          <a:xfrm>
            <a:off x="6771254" y="3985585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F16C0AF-7403-95A3-13E0-AAC47596450E}"/>
              </a:ext>
            </a:extLst>
          </p:cNvPr>
          <p:cNvSpPr/>
          <p:nvPr/>
        </p:nvSpPr>
        <p:spPr>
          <a:xfrm>
            <a:off x="6771254" y="3781603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61D2B53-2EB5-2F65-02B5-02B06EA51898}"/>
              </a:ext>
            </a:extLst>
          </p:cNvPr>
          <p:cNvSpPr/>
          <p:nvPr/>
        </p:nvSpPr>
        <p:spPr>
          <a:xfrm>
            <a:off x="6771254" y="3577621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13F19581-F782-C6C3-7491-647A0533C037}"/>
              </a:ext>
            </a:extLst>
          </p:cNvPr>
          <p:cNvSpPr/>
          <p:nvPr/>
        </p:nvSpPr>
        <p:spPr>
          <a:xfrm>
            <a:off x="6771254" y="3373639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35F9ABCF-C13D-3705-2BB8-5F0660B726CE}"/>
              </a:ext>
            </a:extLst>
          </p:cNvPr>
          <p:cNvSpPr/>
          <p:nvPr/>
        </p:nvSpPr>
        <p:spPr>
          <a:xfrm>
            <a:off x="6771254" y="3169657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6E862F27-37D8-9BC1-F9CF-CB697C8799E7}"/>
              </a:ext>
            </a:extLst>
          </p:cNvPr>
          <p:cNvSpPr/>
          <p:nvPr/>
        </p:nvSpPr>
        <p:spPr>
          <a:xfrm>
            <a:off x="6771254" y="2965675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C5515AD-B491-2215-9262-CECF46D73AA3}"/>
              </a:ext>
            </a:extLst>
          </p:cNvPr>
          <p:cNvSpPr/>
          <p:nvPr/>
        </p:nvSpPr>
        <p:spPr>
          <a:xfrm>
            <a:off x="6771254" y="2773416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A4692A0-3020-5859-3949-1104218A2A75}"/>
              </a:ext>
            </a:extLst>
          </p:cNvPr>
          <p:cNvSpPr/>
          <p:nvPr/>
        </p:nvSpPr>
        <p:spPr>
          <a:xfrm>
            <a:off x="6771254" y="4574085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CAC8BBC-6DA8-790A-940F-927E073EAD0C}"/>
              </a:ext>
            </a:extLst>
          </p:cNvPr>
          <p:cNvSpPr/>
          <p:nvPr/>
        </p:nvSpPr>
        <p:spPr>
          <a:xfrm>
            <a:off x="7425400" y="4189567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9EEE070-0258-3891-EB48-4B1C9EBFAB30}"/>
              </a:ext>
            </a:extLst>
          </p:cNvPr>
          <p:cNvSpPr/>
          <p:nvPr/>
        </p:nvSpPr>
        <p:spPr>
          <a:xfrm>
            <a:off x="7425400" y="3997308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89A22E75-6C2F-865B-1871-097C3CCEC2F0}"/>
              </a:ext>
            </a:extLst>
          </p:cNvPr>
          <p:cNvSpPr/>
          <p:nvPr/>
        </p:nvSpPr>
        <p:spPr>
          <a:xfrm>
            <a:off x="7425400" y="3793326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04448D20-EAFC-C1C1-049A-6075278B1B91}"/>
              </a:ext>
            </a:extLst>
          </p:cNvPr>
          <p:cNvSpPr/>
          <p:nvPr/>
        </p:nvSpPr>
        <p:spPr>
          <a:xfrm>
            <a:off x="7425400" y="3589344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C3DAD3B-DCA6-4F77-13F0-8ACE5CE66D3A}"/>
              </a:ext>
            </a:extLst>
          </p:cNvPr>
          <p:cNvSpPr/>
          <p:nvPr/>
        </p:nvSpPr>
        <p:spPr>
          <a:xfrm>
            <a:off x="7425400" y="3385362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446DC3BF-DB41-3D40-977B-2DE2745E2EDD}"/>
              </a:ext>
            </a:extLst>
          </p:cNvPr>
          <p:cNvSpPr/>
          <p:nvPr/>
        </p:nvSpPr>
        <p:spPr>
          <a:xfrm>
            <a:off x="7425400" y="3181380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6F67F41-3589-67A3-0989-1A53E82285F3}"/>
              </a:ext>
            </a:extLst>
          </p:cNvPr>
          <p:cNvSpPr/>
          <p:nvPr/>
        </p:nvSpPr>
        <p:spPr>
          <a:xfrm>
            <a:off x="7425400" y="2977398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7935EF63-9138-697E-4420-7B918BB1706B}"/>
              </a:ext>
            </a:extLst>
          </p:cNvPr>
          <p:cNvSpPr/>
          <p:nvPr/>
        </p:nvSpPr>
        <p:spPr>
          <a:xfrm>
            <a:off x="7425400" y="2773416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67F54D53-5F85-0ABA-A506-30A57517DC27}"/>
              </a:ext>
            </a:extLst>
          </p:cNvPr>
          <p:cNvSpPr/>
          <p:nvPr/>
        </p:nvSpPr>
        <p:spPr>
          <a:xfrm>
            <a:off x="7425400" y="4381825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BB15968-C399-1DF1-BDFE-B48DEF4D57D0}"/>
              </a:ext>
            </a:extLst>
          </p:cNvPr>
          <p:cNvSpPr/>
          <p:nvPr/>
        </p:nvSpPr>
        <p:spPr>
          <a:xfrm>
            <a:off x="7425400" y="4586868"/>
            <a:ext cx="229772" cy="192259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0" name="Google Shape;182;p26">
            <a:extLst>
              <a:ext uri="{FF2B5EF4-FFF2-40B4-BE49-F238E27FC236}">
                <a16:creationId xmlns:a16="http://schemas.microsoft.com/office/drawing/2014/main" id="{B8C54EFE-A539-72CD-29EB-E3449FBF74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702" y="3172002"/>
            <a:ext cx="860013" cy="3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83;p26">
            <a:extLst>
              <a:ext uri="{FF2B5EF4-FFF2-40B4-BE49-F238E27FC236}">
                <a16:creationId xmlns:a16="http://schemas.microsoft.com/office/drawing/2014/main" id="{66728081-B897-1902-3C60-88CE614D13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617" y="3458338"/>
            <a:ext cx="879366" cy="31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84;p26">
            <a:extLst>
              <a:ext uri="{FF2B5EF4-FFF2-40B4-BE49-F238E27FC236}">
                <a16:creationId xmlns:a16="http://schemas.microsoft.com/office/drawing/2014/main" id="{633D7CC0-EFB6-7B8C-E918-983CB71265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836" y="3738178"/>
            <a:ext cx="826038" cy="33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5;p26">
            <a:extLst>
              <a:ext uri="{FF2B5EF4-FFF2-40B4-BE49-F238E27FC236}">
                <a16:creationId xmlns:a16="http://schemas.microsoft.com/office/drawing/2014/main" id="{836C33E9-645C-FEF6-2E9E-FC53781AFB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147" y="4037942"/>
            <a:ext cx="715106" cy="33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86;p26">
            <a:extLst>
              <a:ext uri="{FF2B5EF4-FFF2-40B4-BE49-F238E27FC236}">
                <a16:creationId xmlns:a16="http://schemas.microsoft.com/office/drawing/2014/main" id="{86F96BEF-1D98-517D-9AA5-0AFACFC924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9324" y="2909785"/>
            <a:ext cx="860013" cy="27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87;p26">
            <a:extLst>
              <a:ext uri="{FF2B5EF4-FFF2-40B4-BE49-F238E27FC236}">
                <a16:creationId xmlns:a16="http://schemas.microsoft.com/office/drawing/2014/main" id="{2C2EAFA5-E8CF-A7C0-B2A5-1F7D15BA3D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6836" y="4343486"/>
            <a:ext cx="668647" cy="28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A person with his mouth open&#10;&#10;Description automatically generated">
            <a:extLst>
              <a:ext uri="{FF2B5EF4-FFF2-40B4-BE49-F238E27FC236}">
                <a16:creationId xmlns:a16="http://schemas.microsoft.com/office/drawing/2014/main" id="{F87928AC-91C2-49E1-49E0-DEDACAB86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96" y="3665349"/>
            <a:ext cx="462167" cy="462167"/>
          </a:xfrm>
          <a:prstGeom prst="rect">
            <a:avLst/>
          </a:prstGeom>
        </p:spPr>
      </p:pic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ED6A2394-8F1C-652A-2146-AB01F32D3E76}"/>
              </a:ext>
            </a:extLst>
          </p:cNvPr>
          <p:cNvSpPr/>
          <p:nvPr/>
        </p:nvSpPr>
        <p:spPr>
          <a:xfrm>
            <a:off x="1855410" y="1924015"/>
            <a:ext cx="1195754" cy="4126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with</a:t>
            </a:r>
            <a:r>
              <a:rPr lang="de-DE" dirty="0"/>
              <a:t> DA</a:t>
            </a:r>
            <a:endParaRPr lang="LID4096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F45571-2A6D-B951-3084-27317DE0AF9A}"/>
              </a:ext>
            </a:extLst>
          </p:cNvPr>
          <p:cNvCxnSpPr>
            <a:stCxn id="48" idx="3"/>
            <a:endCxn id="5" idx="1"/>
          </p:cNvCxnSpPr>
          <p:nvPr/>
        </p:nvCxnSpPr>
        <p:spPr>
          <a:xfrm>
            <a:off x="523663" y="3896433"/>
            <a:ext cx="257913" cy="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1B7643-A965-3D74-550A-FB3112F1333D}"/>
              </a:ext>
            </a:extLst>
          </p:cNvPr>
          <p:cNvSpPr txBox="1"/>
          <p:nvPr/>
        </p:nvSpPr>
        <p:spPr>
          <a:xfrm>
            <a:off x="1794450" y="1616238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 </a:t>
            </a:r>
            <a:r>
              <a:rPr lang="de-DE" dirty="0" err="1"/>
              <a:t>acc</a:t>
            </a:r>
            <a:r>
              <a:rPr lang="de-DE" dirty="0"/>
              <a:t> : 0725</a:t>
            </a:r>
            <a:endParaRPr lang="LID4096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BDA03D-50DA-56A4-A1F3-6CA029A72077}"/>
              </a:ext>
            </a:extLst>
          </p:cNvPr>
          <p:cNvSpPr txBox="1"/>
          <p:nvPr/>
        </p:nvSpPr>
        <p:spPr>
          <a:xfrm>
            <a:off x="3835791" y="1616238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 </a:t>
            </a:r>
            <a:r>
              <a:rPr lang="de-DE" dirty="0" err="1"/>
              <a:t>acc</a:t>
            </a:r>
            <a:r>
              <a:rPr lang="de-DE" dirty="0"/>
              <a:t> : 0653</a:t>
            </a:r>
          </a:p>
          <a:p>
            <a:r>
              <a:rPr lang="de-DE" dirty="0"/>
              <a:t>   </a:t>
            </a:r>
            <a:r>
              <a:rPr lang="de-DE" dirty="0" err="1"/>
              <a:t>without</a:t>
            </a:r>
            <a:r>
              <a:rPr lang="de-DE" dirty="0"/>
              <a:t> DA</a:t>
            </a:r>
            <a:endParaRPr lang="LID4096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BF8AA9-ECA9-9C5F-09FB-989F53E4247E}"/>
              </a:ext>
            </a:extLst>
          </p:cNvPr>
          <p:cNvSpPr txBox="1"/>
          <p:nvPr/>
        </p:nvSpPr>
        <p:spPr>
          <a:xfrm>
            <a:off x="523663" y="464086"/>
            <a:ext cx="21351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</a:t>
            </a:r>
            <a:r>
              <a:rPr lang="en-GB" sz="2400" dirty="0"/>
              <a:t>Augmentation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31735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26620" y="13398"/>
            <a:ext cx="3317875" cy="986790"/>
            <a:chOff x="5826620" y="13398"/>
            <a:chExt cx="3317875" cy="986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39" y="149351"/>
              <a:ext cx="1450848" cy="8138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20" y="13398"/>
              <a:ext cx="3317378" cy="98672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680955" y="1099420"/>
            <a:ext cx="5385715" cy="294465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0">
              <a:lnSpc>
                <a:spcPct val="101499"/>
              </a:lnSpc>
              <a:spcBef>
                <a:spcPts val="15"/>
              </a:spcBef>
              <a:buNone/>
            </a:pPr>
            <a:r>
              <a:rPr dirty="0"/>
              <a:t>Visualization</a:t>
            </a:r>
            <a:r>
              <a:rPr spc="-165" dirty="0"/>
              <a:t> </a:t>
            </a:r>
            <a:endParaRPr lang="de-DE" spc="-165" dirty="0"/>
          </a:p>
          <a:p>
            <a:pPr marL="12065" marR="5080" indent="0">
              <a:lnSpc>
                <a:spcPct val="101499"/>
              </a:lnSpc>
              <a:spcBef>
                <a:spcPts val="15"/>
              </a:spcBef>
              <a:buNone/>
            </a:pPr>
            <a:r>
              <a:rPr lang="de-DE" spc="215" dirty="0"/>
              <a:t>		</a:t>
            </a:r>
            <a:r>
              <a:rPr spc="215" dirty="0"/>
              <a:t>and </a:t>
            </a:r>
            <a:endParaRPr lang="de-DE" spc="215" dirty="0"/>
          </a:p>
          <a:p>
            <a:pPr marL="12065" marR="5080" indent="0">
              <a:lnSpc>
                <a:spcPct val="101499"/>
              </a:lnSpc>
              <a:spcBef>
                <a:spcPts val="15"/>
              </a:spcBef>
              <a:buNone/>
            </a:pPr>
            <a:r>
              <a:rPr spc="-45" dirty="0"/>
              <a:t>Interpretability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27415" y="4806696"/>
            <a:ext cx="800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898989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808" y="4806696"/>
            <a:ext cx="2197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Leal-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Taixé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and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Niessner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453" y="4335363"/>
            <a:ext cx="2719079" cy="808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9217" y="4397871"/>
            <a:ext cx="2504777" cy="745628"/>
          </a:xfrm>
          <a:prstGeom prst="rect">
            <a:avLst/>
          </a:prstGeom>
        </p:spPr>
      </p:pic>
      <p:pic>
        <p:nvPicPr>
          <p:cNvPr id="10" name="Google Shape;65;p14">
            <a:extLst>
              <a:ext uri="{FF2B5EF4-FFF2-40B4-BE49-F238E27FC236}">
                <a16:creationId xmlns:a16="http://schemas.microsoft.com/office/drawing/2014/main" id="{85B85EEF-24C9-BE09-38D6-1804D36856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9251" y="214538"/>
            <a:ext cx="8520600" cy="572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25"/>
              </a:spcBef>
            </a:pPr>
            <a:r>
              <a:rPr spc="145" dirty="0"/>
              <a:t>The</a:t>
            </a:r>
            <a:r>
              <a:rPr spc="-114" dirty="0"/>
              <a:t> </a:t>
            </a:r>
            <a:r>
              <a:rPr spc="110" dirty="0"/>
              <a:t>occlusion</a:t>
            </a:r>
            <a:r>
              <a:rPr spc="-110" dirty="0"/>
              <a:t> </a:t>
            </a:r>
            <a:r>
              <a:rPr spc="35" dirty="0"/>
              <a:t>experiment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62152"/>
            <a:ext cx="76276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500" spc="70" dirty="0">
                <a:latin typeface="Trebuchet MS"/>
                <a:cs typeface="Trebuchet MS"/>
              </a:rPr>
              <a:t>Block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different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parts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of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the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55" dirty="0">
                <a:latin typeface="Trebuchet MS"/>
                <a:cs typeface="Trebuchet MS"/>
              </a:rPr>
              <a:t>image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65" dirty="0">
                <a:latin typeface="Trebuchet MS"/>
                <a:cs typeface="Trebuchet MS"/>
              </a:rPr>
              <a:t>and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110" dirty="0">
                <a:latin typeface="Trebuchet MS"/>
                <a:cs typeface="Trebuchet MS"/>
              </a:rPr>
              <a:t>see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105" dirty="0">
                <a:latin typeface="Trebuchet MS"/>
                <a:cs typeface="Trebuchet MS"/>
              </a:rPr>
              <a:t>how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25" dirty="0">
                <a:latin typeface="Trebuchet MS"/>
                <a:cs typeface="Trebuchet MS"/>
              </a:rPr>
              <a:t>the </a:t>
            </a:r>
            <a:r>
              <a:rPr sz="2500" spc="-30" dirty="0">
                <a:latin typeface="Trebuchet MS"/>
                <a:cs typeface="Trebuchet MS"/>
              </a:rPr>
              <a:t>classification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65" dirty="0">
                <a:latin typeface="Trebuchet MS"/>
                <a:cs typeface="Trebuchet MS"/>
              </a:rPr>
              <a:t>score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90" dirty="0">
                <a:latin typeface="Trebuchet MS"/>
                <a:cs typeface="Trebuchet MS"/>
              </a:rPr>
              <a:t>changes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55457" y="4806696"/>
            <a:ext cx="1485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5" dirty="0">
                <a:solidFill>
                  <a:srgbClr val="898989"/>
                </a:solidFill>
                <a:latin typeface="Trebuchet MS"/>
                <a:cs typeface="Trebuchet MS"/>
              </a:rPr>
              <a:t>12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808" y="4469799"/>
            <a:ext cx="8338820" cy="53022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944370">
              <a:lnSpc>
                <a:spcPct val="100000"/>
              </a:lnSpc>
              <a:spcBef>
                <a:spcPts val="730"/>
              </a:spcBef>
            </a:pPr>
            <a:r>
              <a:rPr sz="1200" spc="-10" dirty="0">
                <a:latin typeface="Trebuchet MS"/>
                <a:cs typeface="Trebuchet MS"/>
              </a:rPr>
              <a:t>Zeiler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Fergus.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„Visualizing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understanding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convolutional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neural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networks“.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ECCV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2014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Leal-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Taixé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and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Niessner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7360" y="1923288"/>
            <a:ext cx="1030605" cy="1024255"/>
            <a:chOff x="1737360" y="1923288"/>
            <a:chExt cx="1030605" cy="10242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60" y="1923288"/>
              <a:ext cx="1030224" cy="10241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38216" y="2654300"/>
              <a:ext cx="294005" cy="292100"/>
            </a:xfrm>
            <a:custGeom>
              <a:avLst/>
              <a:gdLst/>
              <a:ahLst/>
              <a:cxnLst/>
              <a:rect l="l" t="t" r="r" b="b"/>
              <a:pathLst>
                <a:path w="294005" h="292100">
                  <a:moveTo>
                    <a:pt x="293784" y="0"/>
                  </a:moveTo>
                  <a:lnTo>
                    <a:pt x="0" y="0"/>
                  </a:lnTo>
                  <a:lnTo>
                    <a:pt x="0" y="292101"/>
                  </a:lnTo>
                  <a:lnTo>
                    <a:pt x="293784" y="292101"/>
                  </a:lnTo>
                  <a:lnTo>
                    <a:pt x="29378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7360" y="3139439"/>
            <a:ext cx="1030605" cy="1027430"/>
            <a:chOff x="1737360" y="3139439"/>
            <a:chExt cx="1030605" cy="10274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360" y="3139439"/>
              <a:ext cx="1030224" cy="10271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05568" y="3278916"/>
              <a:ext cx="294005" cy="292100"/>
            </a:xfrm>
            <a:custGeom>
              <a:avLst/>
              <a:gdLst/>
              <a:ahLst/>
              <a:cxnLst/>
              <a:rect l="l" t="t" r="r" b="b"/>
              <a:pathLst>
                <a:path w="294005" h="292100">
                  <a:moveTo>
                    <a:pt x="293784" y="0"/>
                  </a:moveTo>
                  <a:lnTo>
                    <a:pt x="0" y="0"/>
                  </a:lnTo>
                  <a:lnTo>
                    <a:pt x="0" y="292101"/>
                  </a:lnTo>
                  <a:lnTo>
                    <a:pt x="293784" y="292101"/>
                  </a:lnTo>
                  <a:lnTo>
                    <a:pt x="29378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26079" y="2063944"/>
            <a:ext cx="1487170" cy="755650"/>
            <a:chOff x="2926079" y="2063944"/>
            <a:chExt cx="1487170" cy="755650"/>
          </a:xfrm>
        </p:grpSpPr>
        <p:sp>
          <p:nvSpPr>
            <p:cNvPr id="13" name="object 13"/>
            <p:cNvSpPr/>
            <p:nvPr/>
          </p:nvSpPr>
          <p:spPr>
            <a:xfrm>
              <a:off x="3519409" y="2070294"/>
              <a:ext cx="887730" cy="742950"/>
            </a:xfrm>
            <a:custGeom>
              <a:avLst/>
              <a:gdLst/>
              <a:ahLst/>
              <a:cxnLst/>
              <a:rect l="l" t="t" r="r" b="b"/>
              <a:pathLst>
                <a:path w="887729" h="742950">
                  <a:moveTo>
                    <a:pt x="0" y="0"/>
                  </a:moveTo>
                  <a:lnTo>
                    <a:pt x="0" y="742854"/>
                  </a:lnTo>
                  <a:lnTo>
                    <a:pt x="887489" y="557141"/>
                  </a:lnTo>
                  <a:lnTo>
                    <a:pt x="887489" y="185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9409" y="2070294"/>
              <a:ext cx="887730" cy="742950"/>
            </a:xfrm>
            <a:custGeom>
              <a:avLst/>
              <a:gdLst/>
              <a:ahLst/>
              <a:cxnLst/>
              <a:rect l="l" t="t" r="r" b="b"/>
              <a:pathLst>
                <a:path w="887729" h="742950">
                  <a:moveTo>
                    <a:pt x="0" y="0"/>
                  </a:moveTo>
                  <a:lnTo>
                    <a:pt x="887490" y="185714"/>
                  </a:lnTo>
                  <a:lnTo>
                    <a:pt x="887490" y="557141"/>
                  </a:lnTo>
                  <a:lnTo>
                    <a:pt x="0" y="7428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79" y="2304288"/>
              <a:ext cx="652271" cy="3078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67362" y="2380204"/>
              <a:ext cx="456565" cy="118110"/>
            </a:xfrm>
            <a:custGeom>
              <a:avLst/>
              <a:gdLst/>
              <a:ahLst/>
              <a:cxnLst/>
              <a:rect l="l" t="t" r="r" b="b"/>
              <a:pathLst>
                <a:path w="456564" h="118110">
                  <a:moveTo>
                    <a:pt x="434420" y="45920"/>
                  </a:moveTo>
                  <a:lnTo>
                    <a:pt x="430961" y="45920"/>
                  </a:lnTo>
                  <a:lnTo>
                    <a:pt x="431073" y="71320"/>
                  </a:lnTo>
                  <a:lnTo>
                    <a:pt x="384095" y="71527"/>
                  </a:lnTo>
                  <a:lnTo>
                    <a:pt x="342522" y="96023"/>
                  </a:lnTo>
                  <a:lnTo>
                    <a:pt x="340511" y="103809"/>
                  </a:lnTo>
                  <a:lnTo>
                    <a:pt x="347632" y="115895"/>
                  </a:lnTo>
                  <a:lnTo>
                    <a:pt x="355418" y="117908"/>
                  </a:lnTo>
                  <a:lnTo>
                    <a:pt x="456222" y="58510"/>
                  </a:lnTo>
                  <a:lnTo>
                    <a:pt x="434420" y="45920"/>
                  </a:lnTo>
                  <a:close/>
                </a:path>
                <a:path w="456564" h="118110">
                  <a:moveTo>
                    <a:pt x="383985" y="46127"/>
                  </a:moveTo>
                  <a:lnTo>
                    <a:pt x="0" y="47814"/>
                  </a:lnTo>
                  <a:lnTo>
                    <a:pt x="111" y="73214"/>
                  </a:lnTo>
                  <a:lnTo>
                    <a:pt x="384095" y="71527"/>
                  </a:lnTo>
                  <a:lnTo>
                    <a:pt x="405811" y="58731"/>
                  </a:lnTo>
                  <a:lnTo>
                    <a:pt x="383985" y="46127"/>
                  </a:lnTo>
                  <a:close/>
                </a:path>
                <a:path w="456564" h="118110">
                  <a:moveTo>
                    <a:pt x="405811" y="58731"/>
                  </a:moveTo>
                  <a:lnTo>
                    <a:pt x="384095" y="71527"/>
                  </a:lnTo>
                  <a:lnTo>
                    <a:pt x="431073" y="71320"/>
                  </a:lnTo>
                  <a:lnTo>
                    <a:pt x="431066" y="69618"/>
                  </a:lnTo>
                  <a:lnTo>
                    <a:pt x="424666" y="69618"/>
                  </a:lnTo>
                  <a:lnTo>
                    <a:pt x="405811" y="58731"/>
                  </a:lnTo>
                  <a:close/>
                </a:path>
                <a:path w="456564" h="118110">
                  <a:moveTo>
                    <a:pt x="424569" y="47678"/>
                  </a:moveTo>
                  <a:lnTo>
                    <a:pt x="405811" y="58731"/>
                  </a:lnTo>
                  <a:lnTo>
                    <a:pt x="424666" y="69618"/>
                  </a:lnTo>
                  <a:lnTo>
                    <a:pt x="424569" y="47678"/>
                  </a:lnTo>
                  <a:close/>
                </a:path>
                <a:path w="456564" h="118110">
                  <a:moveTo>
                    <a:pt x="430969" y="47678"/>
                  </a:moveTo>
                  <a:lnTo>
                    <a:pt x="424569" y="47678"/>
                  </a:lnTo>
                  <a:lnTo>
                    <a:pt x="424666" y="69618"/>
                  </a:lnTo>
                  <a:lnTo>
                    <a:pt x="431066" y="69618"/>
                  </a:lnTo>
                  <a:lnTo>
                    <a:pt x="430969" y="47678"/>
                  </a:lnTo>
                  <a:close/>
                </a:path>
                <a:path w="456564" h="118110">
                  <a:moveTo>
                    <a:pt x="430961" y="45920"/>
                  </a:moveTo>
                  <a:lnTo>
                    <a:pt x="383985" y="46127"/>
                  </a:lnTo>
                  <a:lnTo>
                    <a:pt x="405811" y="58731"/>
                  </a:lnTo>
                  <a:lnTo>
                    <a:pt x="424569" y="47678"/>
                  </a:lnTo>
                  <a:lnTo>
                    <a:pt x="430969" y="47678"/>
                  </a:lnTo>
                  <a:lnTo>
                    <a:pt x="430961" y="45920"/>
                  </a:lnTo>
                  <a:close/>
                </a:path>
                <a:path w="456564" h="118110">
                  <a:moveTo>
                    <a:pt x="354900" y="0"/>
                  </a:moveTo>
                  <a:lnTo>
                    <a:pt x="347132" y="2080"/>
                  </a:lnTo>
                  <a:lnTo>
                    <a:pt x="340117" y="14229"/>
                  </a:lnTo>
                  <a:lnTo>
                    <a:pt x="342197" y="21996"/>
                  </a:lnTo>
                  <a:lnTo>
                    <a:pt x="383985" y="46127"/>
                  </a:lnTo>
                  <a:lnTo>
                    <a:pt x="434420" y="45920"/>
                  </a:lnTo>
                  <a:lnTo>
                    <a:pt x="35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636008" y="2307335"/>
            <a:ext cx="652780" cy="307975"/>
            <a:chOff x="4636008" y="2307335"/>
            <a:chExt cx="652780" cy="3079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008" y="2307335"/>
              <a:ext cx="652272" cy="3078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78545" y="2383212"/>
              <a:ext cx="456565" cy="118110"/>
            </a:xfrm>
            <a:custGeom>
              <a:avLst/>
              <a:gdLst/>
              <a:ahLst/>
              <a:cxnLst/>
              <a:rect l="l" t="t" r="r" b="b"/>
              <a:pathLst>
                <a:path w="456564" h="118110">
                  <a:moveTo>
                    <a:pt x="434420" y="45920"/>
                  </a:moveTo>
                  <a:lnTo>
                    <a:pt x="430961" y="45920"/>
                  </a:lnTo>
                  <a:lnTo>
                    <a:pt x="431073" y="71320"/>
                  </a:lnTo>
                  <a:lnTo>
                    <a:pt x="384095" y="71527"/>
                  </a:lnTo>
                  <a:lnTo>
                    <a:pt x="342522" y="96023"/>
                  </a:lnTo>
                  <a:lnTo>
                    <a:pt x="340511" y="103808"/>
                  </a:lnTo>
                  <a:lnTo>
                    <a:pt x="347632" y="115895"/>
                  </a:lnTo>
                  <a:lnTo>
                    <a:pt x="355418" y="117906"/>
                  </a:lnTo>
                  <a:lnTo>
                    <a:pt x="456222" y="58510"/>
                  </a:lnTo>
                  <a:lnTo>
                    <a:pt x="434420" y="45920"/>
                  </a:lnTo>
                  <a:close/>
                </a:path>
                <a:path w="456564" h="118110">
                  <a:moveTo>
                    <a:pt x="383985" y="46127"/>
                  </a:moveTo>
                  <a:lnTo>
                    <a:pt x="0" y="47814"/>
                  </a:lnTo>
                  <a:lnTo>
                    <a:pt x="111" y="73214"/>
                  </a:lnTo>
                  <a:lnTo>
                    <a:pt x="384095" y="71527"/>
                  </a:lnTo>
                  <a:lnTo>
                    <a:pt x="405811" y="58731"/>
                  </a:lnTo>
                  <a:lnTo>
                    <a:pt x="383985" y="46127"/>
                  </a:lnTo>
                  <a:close/>
                </a:path>
                <a:path w="456564" h="118110">
                  <a:moveTo>
                    <a:pt x="405811" y="58731"/>
                  </a:moveTo>
                  <a:lnTo>
                    <a:pt x="384095" y="71527"/>
                  </a:lnTo>
                  <a:lnTo>
                    <a:pt x="431073" y="71320"/>
                  </a:lnTo>
                  <a:lnTo>
                    <a:pt x="431066" y="69618"/>
                  </a:lnTo>
                  <a:lnTo>
                    <a:pt x="424666" y="69618"/>
                  </a:lnTo>
                  <a:lnTo>
                    <a:pt x="405811" y="58731"/>
                  </a:lnTo>
                  <a:close/>
                </a:path>
                <a:path w="456564" h="118110">
                  <a:moveTo>
                    <a:pt x="424569" y="47678"/>
                  </a:moveTo>
                  <a:lnTo>
                    <a:pt x="405811" y="58731"/>
                  </a:lnTo>
                  <a:lnTo>
                    <a:pt x="424666" y="69618"/>
                  </a:lnTo>
                  <a:lnTo>
                    <a:pt x="424569" y="47678"/>
                  </a:lnTo>
                  <a:close/>
                </a:path>
                <a:path w="456564" h="118110">
                  <a:moveTo>
                    <a:pt x="430969" y="47678"/>
                  </a:moveTo>
                  <a:lnTo>
                    <a:pt x="424569" y="47678"/>
                  </a:lnTo>
                  <a:lnTo>
                    <a:pt x="424666" y="69618"/>
                  </a:lnTo>
                  <a:lnTo>
                    <a:pt x="431066" y="69618"/>
                  </a:lnTo>
                  <a:lnTo>
                    <a:pt x="430969" y="47678"/>
                  </a:lnTo>
                  <a:close/>
                </a:path>
                <a:path w="456564" h="118110">
                  <a:moveTo>
                    <a:pt x="430961" y="45920"/>
                  </a:moveTo>
                  <a:lnTo>
                    <a:pt x="383985" y="46127"/>
                  </a:lnTo>
                  <a:lnTo>
                    <a:pt x="405811" y="58731"/>
                  </a:lnTo>
                  <a:lnTo>
                    <a:pt x="424569" y="47678"/>
                  </a:lnTo>
                  <a:lnTo>
                    <a:pt x="430969" y="47678"/>
                  </a:lnTo>
                  <a:lnTo>
                    <a:pt x="430961" y="45920"/>
                  </a:lnTo>
                  <a:close/>
                </a:path>
                <a:path w="456564" h="118110">
                  <a:moveTo>
                    <a:pt x="354900" y="0"/>
                  </a:moveTo>
                  <a:lnTo>
                    <a:pt x="347132" y="2080"/>
                  </a:lnTo>
                  <a:lnTo>
                    <a:pt x="340117" y="14229"/>
                  </a:lnTo>
                  <a:lnTo>
                    <a:pt x="342197" y="21996"/>
                  </a:lnTo>
                  <a:lnTo>
                    <a:pt x="383985" y="46127"/>
                  </a:lnTo>
                  <a:lnTo>
                    <a:pt x="434420" y="45920"/>
                  </a:lnTo>
                  <a:lnTo>
                    <a:pt x="35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926079" y="3286900"/>
            <a:ext cx="1487170" cy="755650"/>
            <a:chOff x="2926079" y="3286900"/>
            <a:chExt cx="1487170" cy="755650"/>
          </a:xfrm>
        </p:grpSpPr>
        <p:sp>
          <p:nvSpPr>
            <p:cNvPr id="21" name="object 21"/>
            <p:cNvSpPr/>
            <p:nvPr/>
          </p:nvSpPr>
          <p:spPr>
            <a:xfrm>
              <a:off x="3519409" y="3293250"/>
              <a:ext cx="887730" cy="742950"/>
            </a:xfrm>
            <a:custGeom>
              <a:avLst/>
              <a:gdLst/>
              <a:ahLst/>
              <a:cxnLst/>
              <a:rect l="l" t="t" r="r" b="b"/>
              <a:pathLst>
                <a:path w="887729" h="742950">
                  <a:moveTo>
                    <a:pt x="0" y="0"/>
                  </a:moveTo>
                  <a:lnTo>
                    <a:pt x="0" y="742856"/>
                  </a:lnTo>
                  <a:lnTo>
                    <a:pt x="887489" y="557141"/>
                  </a:lnTo>
                  <a:lnTo>
                    <a:pt x="887489" y="185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19409" y="3293250"/>
              <a:ext cx="887730" cy="742950"/>
            </a:xfrm>
            <a:custGeom>
              <a:avLst/>
              <a:gdLst/>
              <a:ahLst/>
              <a:cxnLst/>
              <a:rect l="l" t="t" r="r" b="b"/>
              <a:pathLst>
                <a:path w="887729" h="742950">
                  <a:moveTo>
                    <a:pt x="0" y="0"/>
                  </a:moveTo>
                  <a:lnTo>
                    <a:pt x="887490" y="185714"/>
                  </a:lnTo>
                  <a:lnTo>
                    <a:pt x="887490" y="557141"/>
                  </a:lnTo>
                  <a:lnTo>
                    <a:pt x="0" y="7428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6079" y="3526535"/>
              <a:ext cx="652271" cy="3108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67362" y="3603161"/>
              <a:ext cx="456565" cy="118110"/>
            </a:xfrm>
            <a:custGeom>
              <a:avLst/>
              <a:gdLst/>
              <a:ahLst/>
              <a:cxnLst/>
              <a:rect l="l" t="t" r="r" b="b"/>
              <a:pathLst>
                <a:path w="456564" h="118110">
                  <a:moveTo>
                    <a:pt x="434420" y="45920"/>
                  </a:moveTo>
                  <a:lnTo>
                    <a:pt x="430961" y="45920"/>
                  </a:lnTo>
                  <a:lnTo>
                    <a:pt x="431073" y="71320"/>
                  </a:lnTo>
                  <a:lnTo>
                    <a:pt x="384098" y="71527"/>
                  </a:lnTo>
                  <a:lnTo>
                    <a:pt x="342522" y="96024"/>
                  </a:lnTo>
                  <a:lnTo>
                    <a:pt x="340511" y="103809"/>
                  </a:lnTo>
                  <a:lnTo>
                    <a:pt x="347632" y="115895"/>
                  </a:lnTo>
                  <a:lnTo>
                    <a:pt x="355418" y="117908"/>
                  </a:lnTo>
                  <a:lnTo>
                    <a:pt x="456222" y="58510"/>
                  </a:lnTo>
                  <a:lnTo>
                    <a:pt x="434420" y="45920"/>
                  </a:lnTo>
                  <a:close/>
                </a:path>
                <a:path w="456564" h="118110">
                  <a:moveTo>
                    <a:pt x="383985" y="46127"/>
                  </a:moveTo>
                  <a:lnTo>
                    <a:pt x="0" y="47814"/>
                  </a:lnTo>
                  <a:lnTo>
                    <a:pt x="111" y="73214"/>
                  </a:lnTo>
                  <a:lnTo>
                    <a:pt x="384098" y="71527"/>
                  </a:lnTo>
                  <a:lnTo>
                    <a:pt x="405813" y="58731"/>
                  </a:lnTo>
                  <a:lnTo>
                    <a:pt x="383985" y="46127"/>
                  </a:lnTo>
                  <a:close/>
                </a:path>
                <a:path w="456564" h="118110">
                  <a:moveTo>
                    <a:pt x="405813" y="58731"/>
                  </a:moveTo>
                  <a:lnTo>
                    <a:pt x="384098" y="71527"/>
                  </a:lnTo>
                  <a:lnTo>
                    <a:pt x="431073" y="71320"/>
                  </a:lnTo>
                  <a:lnTo>
                    <a:pt x="431066" y="69618"/>
                  </a:lnTo>
                  <a:lnTo>
                    <a:pt x="424666" y="69618"/>
                  </a:lnTo>
                  <a:lnTo>
                    <a:pt x="405813" y="58731"/>
                  </a:lnTo>
                  <a:close/>
                </a:path>
                <a:path w="456564" h="118110">
                  <a:moveTo>
                    <a:pt x="424569" y="47679"/>
                  </a:moveTo>
                  <a:lnTo>
                    <a:pt x="405813" y="58731"/>
                  </a:lnTo>
                  <a:lnTo>
                    <a:pt x="424666" y="69618"/>
                  </a:lnTo>
                  <a:lnTo>
                    <a:pt x="424569" y="47679"/>
                  </a:lnTo>
                  <a:close/>
                </a:path>
                <a:path w="456564" h="118110">
                  <a:moveTo>
                    <a:pt x="430969" y="47679"/>
                  </a:moveTo>
                  <a:lnTo>
                    <a:pt x="424569" y="47679"/>
                  </a:lnTo>
                  <a:lnTo>
                    <a:pt x="424666" y="69618"/>
                  </a:lnTo>
                  <a:lnTo>
                    <a:pt x="431066" y="69618"/>
                  </a:lnTo>
                  <a:lnTo>
                    <a:pt x="430969" y="47679"/>
                  </a:lnTo>
                  <a:close/>
                </a:path>
                <a:path w="456564" h="118110">
                  <a:moveTo>
                    <a:pt x="430961" y="45920"/>
                  </a:moveTo>
                  <a:lnTo>
                    <a:pt x="383985" y="46127"/>
                  </a:lnTo>
                  <a:lnTo>
                    <a:pt x="405813" y="58731"/>
                  </a:lnTo>
                  <a:lnTo>
                    <a:pt x="424569" y="47679"/>
                  </a:lnTo>
                  <a:lnTo>
                    <a:pt x="430969" y="47679"/>
                  </a:lnTo>
                  <a:lnTo>
                    <a:pt x="430961" y="45920"/>
                  </a:lnTo>
                  <a:close/>
                </a:path>
                <a:path w="456564" h="118110">
                  <a:moveTo>
                    <a:pt x="354900" y="0"/>
                  </a:moveTo>
                  <a:lnTo>
                    <a:pt x="347132" y="2081"/>
                  </a:lnTo>
                  <a:lnTo>
                    <a:pt x="340117" y="14229"/>
                  </a:lnTo>
                  <a:lnTo>
                    <a:pt x="342197" y="21996"/>
                  </a:lnTo>
                  <a:lnTo>
                    <a:pt x="383985" y="46127"/>
                  </a:lnTo>
                  <a:lnTo>
                    <a:pt x="434420" y="45920"/>
                  </a:lnTo>
                  <a:lnTo>
                    <a:pt x="35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636008" y="3529584"/>
            <a:ext cx="652780" cy="311150"/>
            <a:chOff x="4636008" y="3529584"/>
            <a:chExt cx="652780" cy="31115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008" y="3529584"/>
              <a:ext cx="652272" cy="31089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78545" y="3606168"/>
              <a:ext cx="456565" cy="118110"/>
            </a:xfrm>
            <a:custGeom>
              <a:avLst/>
              <a:gdLst/>
              <a:ahLst/>
              <a:cxnLst/>
              <a:rect l="l" t="t" r="r" b="b"/>
              <a:pathLst>
                <a:path w="456564" h="118110">
                  <a:moveTo>
                    <a:pt x="434420" y="45920"/>
                  </a:moveTo>
                  <a:lnTo>
                    <a:pt x="430961" y="45920"/>
                  </a:lnTo>
                  <a:lnTo>
                    <a:pt x="431073" y="71320"/>
                  </a:lnTo>
                  <a:lnTo>
                    <a:pt x="384095" y="71527"/>
                  </a:lnTo>
                  <a:lnTo>
                    <a:pt x="342522" y="96023"/>
                  </a:lnTo>
                  <a:lnTo>
                    <a:pt x="340511" y="103809"/>
                  </a:lnTo>
                  <a:lnTo>
                    <a:pt x="347632" y="115895"/>
                  </a:lnTo>
                  <a:lnTo>
                    <a:pt x="355418" y="117908"/>
                  </a:lnTo>
                  <a:lnTo>
                    <a:pt x="456222" y="58510"/>
                  </a:lnTo>
                  <a:lnTo>
                    <a:pt x="434420" y="45920"/>
                  </a:lnTo>
                  <a:close/>
                </a:path>
                <a:path w="456564" h="118110">
                  <a:moveTo>
                    <a:pt x="383985" y="46127"/>
                  </a:moveTo>
                  <a:lnTo>
                    <a:pt x="0" y="47814"/>
                  </a:lnTo>
                  <a:lnTo>
                    <a:pt x="111" y="73214"/>
                  </a:lnTo>
                  <a:lnTo>
                    <a:pt x="384095" y="71527"/>
                  </a:lnTo>
                  <a:lnTo>
                    <a:pt x="405811" y="58731"/>
                  </a:lnTo>
                  <a:lnTo>
                    <a:pt x="383985" y="46127"/>
                  </a:lnTo>
                  <a:close/>
                </a:path>
                <a:path w="456564" h="118110">
                  <a:moveTo>
                    <a:pt x="405811" y="58731"/>
                  </a:moveTo>
                  <a:lnTo>
                    <a:pt x="384095" y="71527"/>
                  </a:lnTo>
                  <a:lnTo>
                    <a:pt x="431073" y="71320"/>
                  </a:lnTo>
                  <a:lnTo>
                    <a:pt x="431066" y="69618"/>
                  </a:lnTo>
                  <a:lnTo>
                    <a:pt x="424666" y="69618"/>
                  </a:lnTo>
                  <a:lnTo>
                    <a:pt x="405811" y="58731"/>
                  </a:lnTo>
                  <a:close/>
                </a:path>
                <a:path w="456564" h="118110">
                  <a:moveTo>
                    <a:pt x="424569" y="47678"/>
                  </a:moveTo>
                  <a:lnTo>
                    <a:pt x="405811" y="58731"/>
                  </a:lnTo>
                  <a:lnTo>
                    <a:pt x="424666" y="69618"/>
                  </a:lnTo>
                  <a:lnTo>
                    <a:pt x="424569" y="47678"/>
                  </a:lnTo>
                  <a:close/>
                </a:path>
                <a:path w="456564" h="118110">
                  <a:moveTo>
                    <a:pt x="430969" y="47678"/>
                  </a:moveTo>
                  <a:lnTo>
                    <a:pt x="424569" y="47678"/>
                  </a:lnTo>
                  <a:lnTo>
                    <a:pt x="424666" y="69618"/>
                  </a:lnTo>
                  <a:lnTo>
                    <a:pt x="431066" y="69618"/>
                  </a:lnTo>
                  <a:lnTo>
                    <a:pt x="430969" y="47678"/>
                  </a:lnTo>
                  <a:close/>
                </a:path>
                <a:path w="456564" h="118110">
                  <a:moveTo>
                    <a:pt x="430961" y="45920"/>
                  </a:moveTo>
                  <a:lnTo>
                    <a:pt x="383985" y="46127"/>
                  </a:lnTo>
                  <a:lnTo>
                    <a:pt x="405811" y="58731"/>
                  </a:lnTo>
                  <a:lnTo>
                    <a:pt x="424569" y="47678"/>
                  </a:lnTo>
                  <a:lnTo>
                    <a:pt x="430969" y="47678"/>
                  </a:lnTo>
                  <a:lnTo>
                    <a:pt x="430961" y="45920"/>
                  </a:lnTo>
                  <a:close/>
                </a:path>
                <a:path w="456564" h="118110">
                  <a:moveTo>
                    <a:pt x="354900" y="0"/>
                  </a:moveTo>
                  <a:lnTo>
                    <a:pt x="347132" y="2080"/>
                  </a:lnTo>
                  <a:lnTo>
                    <a:pt x="340117" y="14229"/>
                  </a:lnTo>
                  <a:lnTo>
                    <a:pt x="342197" y="21996"/>
                  </a:lnTo>
                  <a:lnTo>
                    <a:pt x="383985" y="46127"/>
                  </a:lnTo>
                  <a:lnTo>
                    <a:pt x="434420" y="45920"/>
                  </a:lnTo>
                  <a:lnTo>
                    <a:pt x="354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09329" y="2276348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latin typeface="Trebuchet MS"/>
                <a:cs typeface="Trebuchet MS"/>
              </a:rPr>
              <a:t>DOG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0.95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77236" y="3498596"/>
            <a:ext cx="10077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latin typeface="Trebuchet MS"/>
                <a:cs typeface="Trebuchet MS"/>
              </a:rPr>
              <a:t>DOG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0.35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9832" y="2279395"/>
            <a:ext cx="1584960" cy="1403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latin typeface="Trebuchet MS"/>
                <a:cs typeface="Trebuchet MS"/>
              </a:rPr>
              <a:t>The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face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of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the </a:t>
            </a:r>
            <a:r>
              <a:rPr sz="1800" spc="120" dirty="0">
                <a:latin typeface="Trebuchet MS"/>
                <a:cs typeface="Trebuchet MS"/>
              </a:rPr>
              <a:t>dog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is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more </a:t>
            </a:r>
            <a:r>
              <a:rPr sz="1800" spc="-30" dirty="0">
                <a:latin typeface="Trebuchet MS"/>
                <a:cs typeface="Trebuchet MS"/>
              </a:rPr>
              <a:t>important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for </a:t>
            </a:r>
            <a:r>
              <a:rPr sz="1800" spc="-10" dirty="0">
                <a:latin typeface="Trebuchet MS"/>
                <a:cs typeface="Trebuchet MS"/>
              </a:rPr>
              <a:t>correct classification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1621" y="4772917"/>
            <a:ext cx="2428875" cy="370840"/>
            <a:chOff x="111621" y="4772917"/>
            <a:chExt cx="2428875" cy="37084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21" y="4772917"/>
              <a:ext cx="1241220" cy="3705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273" y="4772917"/>
              <a:ext cx="1241221" cy="37058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2778" y="4772917"/>
            <a:ext cx="1241221" cy="370582"/>
          </a:xfrm>
          <a:prstGeom prst="rect">
            <a:avLst/>
          </a:prstGeom>
        </p:spPr>
      </p:pic>
      <p:pic>
        <p:nvPicPr>
          <p:cNvPr id="35" name="Google Shape;65;p14">
            <a:extLst>
              <a:ext uri="{FF2B5EF4-FFF2-40B4-BE49-F238E27FC236}">
                <a16:creationId xmlns:a16="http://schemas.microsoft.com/office/drawing/2014/main" id="{130748FF-1703-8A3B-6199-C66B44AEBB3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103" y="193872"/>
            <a:ext cx="8520600" cy="572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25"/>
              </a:spcBef>
            </a:pPr>
            <a:r>
              <a:rPr spc="145" dirty="0"/>
              <a:t>The</a:t>
            </a:r>
            <a:r>
              <a:rPr spc="-114" dirty="0"/>
              <a:t> </a:t>
            </a:r>
            <a:r>
              <a:rPr spc="110" dirty="0"/>
              <a:t>occlusion</a:t>
            </a:r>
            <a:r>
              <a:rPr spc="-110" dirty="0"/>
              <a:t> </a:t>
            </a:r>
            <a:r>
              <a:rPr spc="35" dirty="0"/>
              <a:t>experiment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52282" y="4806696"/>
            <a:ext cx="1524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898989"/>
                </a:solidFill>
                <a:latin typeface="Trebuchet MS"/>
                <a:cs typeface="Trebuchet MS"/>
              </a:rPr>
              <a:t>14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808" y="4469799"/>
            <a:ext cx="8338820" cy="53022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944370">
              <a:lnSpc>
                <a:spcPct val="100000"/>
              </a:lnSpc>
              <a:spcBef>
                <a:spcPts val="730"/>
              </a:spcBef>
            </a:pPr>
            <a:r>
              <a:rPr sz="1200" spc="-10" dirty="0">
                <a:latin typeface="Trebuchet MS"/>
                <a:cs typeface="Trebuchet MS"/>
              </a:rPr>
              <a:t>Zeiler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Fergus.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„Visualizing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understanding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convolutional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neural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networks“.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ECCV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2014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Leal-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Taixé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and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Niessner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6776" y="996696"/>
            <a:ext cx="4395470" cy="3380740"/>
            <a:chOff x="1636776" y="996696"/>
            <a:chExt cx="4395470" cy="3380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776" y="996696"/>
              <a:ext cx="3810000" cy="33802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7136" y="3108960"/>
              <a:ext cx="1514856" cy="865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73600" y="3131936"/>
              <a:ext cx="1316990" cy="666115"/>
            </a:xfrm>
            <a:custGeom>
              <a:avLst/>
              <a:gdLst/>
              <a:ahLst/>
              <a:cxnLst/>
              <a:rect l="l" t="t" r="r" b="b"/>
              <a:pathLst>
                <a:path w="1316989" h="666114">
                  <a:moveTo>
                    <a:pt x="77034" y="563401"/>
                  </a:moveTo>
                  <a:lnTo>
                    <a:pt x="0" y="665363"/>
                  </a:lnTo>
                  <a:lnTo>
                    <a:pt x="127789" y="665814"/>
                  </a:lnTo>
                  <a:lnTo>
                    <a:pt x="115063" y="640135"/>
                  </a:lnTo>
                  <a:lnTo>
                    <a:pt x="93803" y="640135"/>
                  </a:lnTo>
                  <a:lnTo>
                    <a:pt x="76884" y="605998"/>
                  </a:lnTo>
                  <a:lnTo>
                    <a:pt x="93953" y="597539"/>
                  </a:lnTo>
                  <a:lnTo>
                    <a:pt x="77034" y="563401"/>
                  </a:lnTo>
                  <a:close/>
                </a:path>
                <a:path w="1316989" h="666114">
                  <a:moveTo>
                    <a:pt x="93953" y="597539"/>
                  </a:moveTo>
                  <a:lnTo>
                    <a:pt x="76884" y="605998"/>
                  </a:lnTo>
                  <a:lnTo>
                    <a:pt x="93803" y="640135"/>
                  </a:lnTo>
                  <a:lnTo>
                    <a:pt x="110871" y="631676"/>
                  </a:lnTo>
                  <a:lnTo>
                    <a:pt x="93953" y="597539"/>
                  </a:lnTo>
                  <a:close/>
                </a:path>
                <a:path w="1316989" h="666114">
                  <a:moveTo>
                    <a:pt x="110871" y="631676"/>
                  </a:moveTo>
                  <a:lnTo>
                    <a:pt x="93803" y="640135"/>
                  </a:lnTo>
                  <a:lnTo>
                    <a:pt x="115063" y="640135"/>
                  </a:lnTo>
                  <a:lnTo>
                    <a:pt x="110871" y="631676"/>
                  </a:lnTo>
                  <a:close/>
                </a:path>
                <a:path w="1316989" h="666114">
                  <a:moveTo>
                    <a:pt x="1299640" y="0"/>
                  </a:moveTo>
                  <a:lnTo>
                    <a:pt x="93953" y="597539"/>
                  </a:lnTo>
                  <a:lnTo>
                    <a:pt x="110871" y="631676"/>
                  </a:lnTo>
                  <a:lnTo>
                    <a:pt x="1316559" y="34137"/>
                  </a:lnTo>
                  <a:lnTo>
                    <a:pt x="1299640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88482" y="2709164"/>
            <a:ext cx="159258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90" dirty="0">
                <a:latin typeface="Trebuchet MS"/>
                <a:cs typeface="Trebuchet MS"/>
              </a:rPr>
              <a:t>Most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important </a:t>
            </a:r>
            <a:r>
              <a:rPr sz="1800" dirty="0">
                <a:latin typeface="Trebuchet MS"/>
                <a:cs typeface="Trebuchet MS"/>
              </a:rPr>
              <a:t>pixels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for </a:t>
            </a:r>
            <a:r>
              <a:rPr sz="1800" spc="-10" dirty="0">
                <a:latin typeface="Trebuchet MS"/>
                <a:cs typeface="Trebuchet MS"/>
              </a:rPr>
              <a:t>classification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9664" y="4772917"/>
            <a:ext cx="2393315" cy="370840"/>
            <a:chOff x="169664" y="4772917"/>
            <a:chExt cx="2393315" cy="3708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64" y="4772917"/>
              <a:ext cx="1241229" cy="3705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600" y="4772917"/>
              <a:ext cx="1241221" cy="37058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2778" y="4772917"/>
            <a:ext cx="1241221" cy="370582"/>
          </a:xfrm>
          <a:prstGeom prst="rect">
            <a:avLst/>
          </a:prstGeom>
        </p:spPr>
      </p:pic>
      <p:pic>
        <p:nvPicPr>
          <p:cNvPr id="14" name="Google Shape;65;p14">
            <a:extLst>
              <a:ext uri="{FF2B5EF4-FFF2-40B4-BE49-F238E27FC236}">
                <a16:creationId xmlns:a16="http://schemas.microsoft.com/office/drawing/2014/main" id="{35E80ADA-78B4-CA5B-F316-A83EE1B787D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669" y="179084"/>
            <a:ext cx="8520600" cy="572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42010">
              <a:lnSpc>
                <a:spcPct val="100000"/>
              </a:lnSpc>
              <a:spcBef>
                <a:spcPts val="125"/>
              </a:spcBef>
            </a:pPr>
            <a:r>
              <a:rPr dirty="0"/>
              <a:t>Visualization</a:t>
            </a:r>
            <a:r>
              <a:rPr spc="-15" dirty="0"/>
              <a:t> </a:t>
            </a:r>
            <a:r>
              <a:rPr spc="125" dirty="0"/>
              <a:t>helps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993901"/>
            <a:ext cx="7345045" cy="262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  <a:tabLst>
                <a:tab pos="342265" algn="l"/>
              </a:tabLst>
            </a:pP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2500" dirty="0">
              <a:latin typeface="Trebuchet MS"/>
              <a:cs typeface="Trebuchet MS"/>
            </a:endParaRPr>
          </a:p>
          <a:p>
            <a:pPr marL="342900" indent="-342900">
              <a:lnSpc>
                <a:spcPct val="100000"/>
              </a:lnSpc>
              <a:tabLst>
                <a:tab pos="342265" algn="l"/>
              </a:tabLst>
            </a:pPr>
            <a:r>
              <a:rPr sz="2500" spc="-50" dirty="0">
                <a:latin typeface="Arial MT"/>
                <a:cs typeface="Arial MT"/>
              </a:rPr>
              <a:t>•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95" dirty="0">
                <a:latin typeface="Trebuchet MS"/>
                <a:cs typeface="Trebuchet MS"/>
              </a:rPr>
              <a:t>2.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Aliasing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artifacts </a:t>
            </a:r>
            <a:r>
              <a:rPr sz="2500" spc="-90" dirty="0">
                <a:latin typeface="Trebuchet MS"/>
                <a:cs typeface="Trebuchet MS"/>
              </a:rPr>
              <a:t>in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the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2nd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layer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90" dirty="0">
                <a:latin typeface="Trebuchet MS"/>
                <a:cs typeface="Trebuchet MS"/>
              </a:rPr>
              <a:t>caused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114" dirty="0">
                <a:latin typeface="Trebuchet MS"/>
                <a:cs typeface="Trebuchet MS"/>
              </a:rPr>
              <a:t>by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-25" dirty="0">
                <a:latin typeface="Trebuchet MS"/>
                <a:cs typeface="Trebuchet MS"/>
              </a:rPr>
              <a:t>the </a:t>
            </a:r>
            <a:r>
              <a:rPr sz="2500" dirty="0">
                <a:latin typeface="Trebuchet MS"/>
                <a:cs typeface="Trebuchet MS"/>
              </a:rPr>
              <a:t>large</a:t>
            </a:r>
            <a:r>
              <a:rPr sz="2500" spc="-2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stride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342265" algn="l"/>
              </a:tabLst>
            </a:pPr>
            <a:r>
              <a:rPr sz="2500" spc="-50" dirty="0">
                <a:latin typeface="Arial MT"/>
                <a:cs typeface="Arial MT"/>
              </a:rPr>
              <a:t>•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40" dirty="0">
                <a:latin typeface="Trebuchet MS"/>
                <a:cs typeface="Trebuchet MS"/>
              </a:rPr>
              <a:t>Solution:</a:t>
            </a:r>
            <a:r>
              <a:rPr sz="2500" spc="-135" dirty="0">
                <a:latin typeface="Trebuchet MS"/>
                <a:cs typeface="Trebuchet MS"/>
              </a:rPr>
              <a:t> </a:t>
            </a:r>
            <a:r>
              <a:rPr sz="2500" spc="-35" dirty="0">
                <a:latin typeface="Trebuchet MS"/>
                <a:cs typeface="Trebuchet MS"/>
              </a:rPr>
              <a:t>stride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4</a:t>
            </a:r>
            <a:r>
              <a:rPr sz="2500" spc="-135" dirty="0">
                <a:latin typeface="Trebuchet MS"/>
                <a:cs typeface="Trebuchet MS"/>
              </a:rPr>
              <a:t> </a:t>
            </a:r>
            <a:r>
              <a:rPr sz="2500" spc="95" dirty="0">
                <a:latin typeface="Trebuchet MS"/>
                <a:cs typeface="Trebuchet MS"/>
              </a:rPr>
              <a:t>changed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Trebuchet MS"/>
                <a:cs typeface="Trebuchet MS"/>
              </a:rPr>
              <a:t>to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spc="-35" dirty="0">
                <a:latin typeface="Trebuchet MS"/>
                <a:cs typeface="Trebuchet MS"/>
              </a:rPr>
              <a:t>stride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-50" dirty="0">
                <a:latin typeface="Trebuchet MS"/>
                <a:cs typeface="Trebuchet MS"/>
              </a:rPr>
              <a:t>2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508" y="4827778"/>
            <a:ext cx="217233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5"/>
              </a:lnSpc>
            </a:pP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Leal-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Taixé</a:t>
            </a:r>
            <a:r>
              <a:rPr sz="1100" spc="15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898989"/>
                </a:solidFill>
                <a:latin typeface="Trebuchet MS"/>
                <a:cs typeface="Trebuchet MS"/>
              </a:rPr>
              <a:t>and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898989"/>
                </a:solidFill>
                <a:latin typeface="Trebuchet MS"/>
                <a:cs typeface="Trebuchet MS"/>
              </a:rPr>
              <a:t>Prof.</a:t>
            </a:r>
            <a:r>
              <a:rPr sz="1100" spc="20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898989"/>
                </a:solidFill>
                <a:latin typeface="Trebuchet MS"/>
                <a:cs typeface="Trebuchet MS"/>
              </a:rPr>
              <a:t>Niessner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278" y="1239478"/>
            <a:ext cx="9048750" cy="4107815"/>
            <a:chOff x="93761" y="1031648"/>
            <a:chExt cx="9048750" cy="41078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230" y="1031648"/>
              <a:ext cx="8911272" cy="26502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61" y="4411265"/>
              <a:ext cx="2455661" cy="727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115" y="1455539"/>
              <a:ext cx="3853166" cy="29646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5668" y="1419820"/>
              <a:ext cx="1977923" cy="30003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31197" y="857322"/>
            <a:ext cx="212574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397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Grad-</a:t>
            </a:r>
            <a:r>
              <a:rPr sz="1200" spc="-25" dirty="0">
                <a:latin typeface="Arial MT"/>
                <a:cs typeface="Arial MT"/>
              </a:rPr>
              <a:t>CA</a:t>
            </a:r>
            <a:r>
              <a:rPr lang="en-US" sz="1200" spc="-25" dirty="0">
                <a:latin typeface="Arial MT"/>
                <a:cs typeface="Arial MT"/>
              </a:rPr>
              <a:t>M</a:t>
            </a:r>
            <a:endParaRPr lang="en-US"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lang="en-DE"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036955" algn="l"/>
                <a:tab pos="1790064" algn="l"/>
                <a:tab pos="2764790" algn="l"/>
                <a:tab pos="3653790" algn="l"/>
              </a:tabLst>
            </a:pPr>
            <a:r>
              <a:rPr lang="en-DE" sz="1200" dirty="0">
                <a:latin typeface="Arial MT"/>
                <a:cs typeface="Arial MT"/>
              </a:rPr>
              <a:t>	</a:t>
            </a:r>
            <a:r>
              <a:rPr lang="en-US" sz="1200" dirty="0">
                <a:latin typeface="Arial MT"/>
                <a:cs typeface="Arial MT"/>
              </a:rPr>
              <a:t>		</a:t>
            </a:r>
          </a:p>
        </p:txBody>
      </p:sp>
      <p:pic>
        <p:nvPicPr>
          <p:cNvPr id="13" name="Google Shape;65;p14">
            <a:extLst>
              <a:ext uri="{FF2B5EF4-FFF2-40B4-BE49-F238E27FC236}">
                <a16:creationId xmlns:a16="http://schemas.microsoft.com/office/drawing/2014/main" id="{C2ABFFB6-F082-86BF-E060-1536DB1A79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B7D143-4141-89C6-D6E6-739184C292E5}"/>
              </a:ext>
            </a:extLst>
          </p:cNvPr>
          <p:cNvSpPr txBox="1"/>
          <p:nvPr/>
        </p:nvSpPr>
        <p:spPr>
          <a:xfrm>
            <a:off x="5316145" y="1291152"/>
            <a:ext cx="994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latin typeface="Arial MT"/>
                <a:cs typeface="Arial MT"/>
              </a:rPr>
              <a:t>Sadness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526C4-48CE-2784-DAFF-B786D7C96852}"/>
              </a:ext>
            </a:extLst>
          </p:cNvPr>
          <p:cNvSpPr txBox="1"/>
          <p:nvPr/>
        </p:nvSpPr>
        <p:spPr>
          <a:xfrm>
            <a:off x="6292602" y="1326871"/>
            <a:ext cx="871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latin typeface="Arial MT"/>
                <a:cs typeface="Arial MT"/>
              </a:rPr>
              <a:t>Surprise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9B689-2BED-7680-8B06-AA47C7FDD5EB}"/>
              </a:ext>
            </a:extLst>
          </p:cNvPr>
          <p:cNvSpPr txBox="1"/>
          <p:nvPr/>
        </p:nvSpPr>
        <p:spPr>
          <a:xfrm>
            <a:off x="2503286" y="1326871"/>
            <a:ext cx="829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latin typeface="Arial MT"/>
                <a:cs typeface="Arial MT"/>
              </a:rPr>
              <a:t>Disgust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C300A-726A-E949-292B-ADFF18D61ACF}"/>
              </a:ext>
            </a:extLst>
          </p:cNvPr>
          <p:cNvSpPr txBox="1"/>
          <p:nvPr/>
        </p:nvSpPr>
        <p:spPr>
          <a:xfrm>
            <a:off x="1609631" y="132687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Anger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FB9FB5-A778-2E72-AED8-766E2B2C89A0}"/>
              </a:ext>
            </a:extLst>
          </p:cNvPr>
          <p:cNvSpPr txBox="1"/>
          <p:nvPr/>
        </p:nvSpPr>
        <p:spPr>
          <a:xfrm>
            <a:off x="3539525" y="132687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Fear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A5865-CCF3-FA21-06FF-A0999BD8BDBA}"/>
              </a:ext>
            </a:extLst>
          </p:cNvPr>
          <p:cNvSpPr txBox="1"/>
          <p:nvPr/>
        </p:nvSpPr>
        <p:spPr>
          <a:xfrm>
            <a:off x="4254317" y="1320303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Happiness</a:t>
            </a:r>
            <a:endParaRPr lang="LID409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883A"/>
                </a:solidFill>
              </a:rPr>
              <a:t>Demo</a:t>
            </a:r>
            <a:r>
              <a:rPr lang="en-GB"/>
              <a:t> Video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244" y="1152475"/>
            <a:ext cx="5253856" cy="35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550" y="1148049"/>
            <a:ext cx="5266910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883A"/>
                </a:solidFill>
              </a:rPr>
              <a:t>Demo</a:t>
            </a:r>
            <a:r>
              <a:rPr lang="en-GB"/>
              <a:t> Video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50" y="67050"/>
            <a:ext cx="1084650" cy="11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On-screen Show (16:9)</PresentationFormat>
  <Paragraphs>96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 MT</vt:lpstr>
      <vt:lpstr>Trebuchet MS</vt:lpstr>
      <vt:lpstr>Simple Light</vt:lpstr>
      <vt:lpstr>Facial Emotion Recognition and Interpretation </vt:lpstr>
      <vt:lpstr>Data Augmentation </vt:lpstr>
      <vt:lpstr>PowerPoint Presentation</vt:lpstr>
      <vt:lpstr>PowerPoint Presentation</vt:lpstr>
      <vt:lpstr>The occlusion experiment</vt:lpstr>
      <vt:lpstr>The occlusion experiment</vt:lpstr>
      <vt:lpstr>Visualization helps</vt:lpstr>
      <vt:lpstr>Demo Video</vt:lpstr>
      <vt:lpstr>Demo Video</vt:lpstr>
      <vt:lpstr>Global Experimental Pipeline</vt:lpstr>
      <vt:lpstr>Detailed Experimental Pipeline</vt:lpstr>
      <vt:lpstr>Detailed Experimental Pipeline</vt:lpstr>
      <vt:lpstr>Datasets</vt:lpstr>
      <vt:lpstr>Model Architecture </vt:lpstr>
      <vt:lpstr>Empirical Results</vt:lpstr>
      <vt:lpstr>Explored Hyper-parameters</vt:lpstr>
      <vt:lpstr>Why is interpretability important?</vt:lpstr>
      <vt:lpstr>Interpretable Results (XAI)</vt:lpstr>
      <vt:lpstr>Classification Results </vt:lpstr>
      <vt:lpstr>Live Demo 😄</vt:lpstr>
      <vt:lpstr>Literature</vt:lpstr>
      <vt:lpstr>Thanks for your attention!</vt:lpstr>
      <vt:lpstr>Backup Appendix 😄</vt:lpstr>
      <vt:lpstr>Slurm (Leah)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Recognition and Interpretation </dc:title>
  <dc:creator>Mahdi Mohammadi</dc:creator>
  <cp:lastModifiedBy>Mahdi Mohammadi</cp:lastModifiedBy>
  <cp:revision>1</cp:revision>
  <dcterms:modified xsi:type="dcterms:W3CDTF">2024-02-07T18:17:49Z</dcterms:modified>
</cp:coreProperties>
</file>